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7"/>
  </p:notesMasterIdLst>
  <p:sldIdLst>
    <p:sldId id="263" r:id="rId2"/>
    <p:sldId id="284" r:id="rId3"/>
    <p:sldId id="283" r:id="rId4"/>
    <p:sldId id="285" r:id="rId5"/>
    <p:sldId id="270" r:id="rId6"/>
  </p:sldIdLst>
  <p:sldSz cx="9144000" cy="6858000" type="letter"/>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4B"/>
    <a:srgbClr val="427A4E"/>
    <a:srgbClr val="1C5B2C"/>
    <a:srgbClr val="DEF1F7"/>
    <a:srgbClr val="5395BE"/>
    <a:srgbClr val="008AC1"/>
    <a:srgbClr val="493A13"/>
    <a:srgbClr val="005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4" autoAdjust="0"/>
    <p:restoredTop sz="68739" autoAdjust="0"/>
  </p:normalViewPr>
  <p:slideViewPr>
    <p:cSldViewPr snapToGrid="0" snapToObjects="1">
      <p:cViewPr>
        <p:scale>
          <a:sx n="79" d="100"/>
          <a:sy n="79" d="100"/>
        </p:scale>
        <p:origin x="-1578"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32" y="-90"/>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3177" tIns="46589" rIns="93177" bIns="46589" rtlCol="0"/>
          <a:lstStyle>
            <a:lvl1pPr algn="r">
              <a:defRPr sz="1200"/>
            </a:lvl1pPr>
          </a:lstStyle>
          <a:p>
            <a:fld id="{107467CC-207D-0E43-8D25-DF27BB480913}" type="datetimeFigureOut">
              <a:rPr lang="en-US" smtClean="0"/>
              <a:pPr/>
              <a:t>6/5/2015</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25670" y="4381103"/>
            <a:ext cx="6290441" cy="4150519"/>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0606"/>
            <a:ext cx="3037840" cy="461169"/>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3177" tIns="46589" rIns="93177" bIns="46589" rtlCol="0" anchor="b"/>
          <a:lstStyle>
            <a:lvl1pPr algn="r">
              <a:defRPr sz="1200"/>
            </a:lvl1pPr>
          </a:lstStyle>
          <a:p>
            <a:fld id="{D198E547-19B0-8546-8DBA-8BDF4E7F42DC}" type="slidenum">
              <a:rPr lang="en-US" smtClean="0"/>
              <a:pPr/>
              <a:t>‹#›</a:t>
            </a:fld>
            <a:endParaRPr lang="en-US"/>
          </a:p>
        </p:txBody>
      </p:sp>
    </p:spTree>
    <p:extLst>
      <p:ext uri="{BB962C8B-B14F-4D97-AF65-F5344CB8AC3E}">
        <p14:creationId xmlns:p14="http://schemas.microsoft.com/office/powerpoint/2010/main" val="4230257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8E547-19B0-8546-8DBA-8BDF4E7F42DC}" type="slidenum">
              <a:rPr lang="en-US" smtClean="0"/>
              <a:pPr/>
              <a:t>1</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46460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59CED-0EFA-422B-8048-F11A2941AD09}" type="slidenum">
              <a:rPr lang="en-US" smtClean="0"/>
              <a:pPr/>
              <a:t>2</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10785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9450A-CA39-4878-AD15-84760AB77579}" type="slidenum">
              <a:rPr lang="en-US" altLang="en-US" smtClean="0"/>
              <a:pPr/>
              <a:t>3</a:t>
            </a:fld>
            <a:endParaRPr lang="en-US" alt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8482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9450A-CA39-4878-AD15-84760AB77579}" type="slidenum">
              <a:rPr lang="en-US" altLang="en-US" smtClean="0"/>
              <a:pPr/>
              <a:t>4</a:t>
            </a:fld>
            <a:endParaRPr lang="en-US" alt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84828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8E547-19B0-8546-8DBA-8BDF4E7F42DC}" type="slidenum">
              <a:rPr lang="en-US" smtClean="0"/>
              <a:pPr/>
              <a:t>5</a:t>
            </a:fld>
            <a:endParaRPr lang="en-US"/>
          </a:p>
        </p:txBody>
      </p:sp>
    </p:spTree>
    <p:extLst>
      <p:ext uri="{BB962C8B-B14F-4D97-AF65-F5344CB8AC3E}">
        <p14:creationId xmlns:p14="http://schemas.microsoft.com/office/powerpoint/2010/main" val="30180997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200" b="0"/>
            </a:lvl1pPr>
          </a:lstStyle>
          <a:p>
            <a:fld id="{9D781AD5-0FB1-41BA-871D-7CACCD28D5C0}" type="datetime1">
              <a:rPr lang="en-US" smtClean="0"/>
              <a:pPr/>
              <a:t>6/5/2015</a:t>
            </a:fld>
            <a:endParaRPr lang="en-US" dirty="0"/>
          </a:p>
        </p:txBody>
      </p:sp>
      <p:sp>
        <p:nvSpPr>
          <p:cNvPr id="5" name="Footer Placeholder 4"/>
          <p:cNvSpPr>
            <a:spLocks noGrp="1"/>
          </p:cNvSpPr>
          <p:nvPr>
            <p:ph type="ftr" sz="quarter" idx="11"/>
          </p:nvPr>
        </p:nvSpPr>
        <p:spPr>
          <a:xfrm>
            <a:off x="424891" y="6243077"/>
            <a:ext cx="2617694" cy="365125"/>
          </a:xfrm>
        </p:spPr>
        <p:txBody>
          <a:bodyPr/>
          <a:lstStyle>
            <a:lvl1pPr algn="r">
              <a:defRPr/>
            </a:lvl1pPr>
          </a:lstStyle>
          <a:p>
            <a:r>
              <a:rPr lang="en-US" smtClean="0"/>
              <a:t>gs_baa@usgs.gov</a:t>
            </a:r>
            <a:endParaRPr lang="en-US"/>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userDrawn="1"/>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NM_green_3line_L.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userDrawn="1"/>
        </p:nvPicPr>
        <p:blipFill>
          <a:blip r:embed="rId4">
            <a:alphaModFix amt="50000"/>
          </a:blip>
          <a:stretch>
            <a:fillRect/>
          </a:stretch>
        </p:blipFill>
        <p:spPr>
          <a:xfrm>
            <a:off x="5463591" y="0"/>
            <a:ext cx="3680409" cy="3771284"/>
          </a:xfrm>
          <a:prstGeom prst="rect">
            <a:avLst/>
          </a:prstGeom>
        </p:spPr>
      </p:pic>
      <p:sp>
        <p:nvSpPr>
          <p:cNvPr id="21" name="Rectangle 20"/>
          <p:cNvSpPr/>
          <p:nvPr userDrawn="1"/>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2" name="Rectangle 21"/>
          <p:cNvSpPr/>
          <p:nvPr userDrawn="1"/>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userDrawn="1"/>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baseline="0">
                <a:solidFill>
                  <a:srgbClr val="FFFFFF"/>
                </a:solidFill>
              </a:defRPr>
            </a:lvl1pPr>
          </a:lstStyle>
          <a:p>
            <a:r>
              <a:rPr lang="en-US" dirty="0" smtClean="0"/>
              <a:t>&lt;&lt;Name&gt;&gt; 3D Elevation Program (3DEP) State/Regional Workshop</a:t>
            </a:r>
            <a:endParaRPr dirty="0"/>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4281880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hasCustomPrompt="1"/>
          </p:nvPr>
        </p:nvSpPr>
        <p:spPr>
          <a:xfrm>
            <a:off x="498474" y="282575"/>
            <a:ext cx="7556313" cy="973978"/>
          </a:xfrm>
        </p:spPr>
        <p:txBody>
          <a:bodyPr anchor="b" anchorCtr="0"/>
          <a:lstStyle>
            <a:lvl1pPr>
              <a:defRPr sz="3200">
                <a:solidFill>
                  <a:srgbClr val="006F4B"/>
                </a:solidFill>
              </a:defRPr>
            </a:lvl1pPr>
          </a:lstStyle>
          <a:p>
            <a:r>
              <a:rPr lang="en-US" dirty="0" smtClean="0"/>
              <a:t>&lt;NAME&gt; 3DEP State/Regional Coordination Workshop</a:t>
            </a:r>
            <a:endParaRPr dirty="0"/>
          </a:p>
        </p:txBody>
      </p:sp>
      <p:sp>
        <p:nvSpPr>
          <p:cNvPr id="3" name="Content Placeholder 2"/>
          <p:cNvSpPr>
            <a:spLocks noGrp="1"/>
          </p:cNvSpPr>
          <p:nvPr>
            <p:ph idx="1"/>
          </p:nvPr>
        </p:nvSpPr>
        <p:spPr>
          <a:xfrm>
            <a:off x="484094" y="1739900"/>
            <a:ext cx="7556313" cy="4390496"/>
          </a:xfrm>
        </p:spPr>
        <p:txBody>
          <a:bodyPr/>
          <a:lstStyle>
            <a:lvl2pPr>
              <a:buClr>
                <a:schemeClr val="accent4"/>
              </a:buClr>
              <a:defRPr/>
            </a:lvl2pPr>
            <a:lvl4pPr>
              <a:buClr>
                <a:schemeClr val="accent4"/>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200" b="0">
                <a:latin typeface="+mj-lt"/>
              </a:defRPr>
            </a:lvl1pPr>
          </a:lstStyle>
          <a:p>
            <a:fld id="{BC3E75B8-3AD0-4A0B-BAF5-A4A186F0EA01}" type="datetime1">
              <a:rPr lang="en-US" smtClean="0"/>
              <a:pPr/>
              <a:t>6/5/2015</a:t>
            </a:fld>
            <a:endParaRPr lang="en-US" dirty="0" smtClean="0"/>
          </a:p>
        </p:txBody>
      </p:sp>
      <p:sp>
        <p:nvSpPr>
          <p:cNvPr id="5" name="Footer Placeholder 4"/>
          <p:cNvSpPr>
            <a:spLocks noGrp="1"/>
          </p:cNvSpPr>
          <p:nvPr>
            <p:ph type="ftr" sz="quarter" idx="11"/>
          </p:nvPr>
        </p:nvSpPr>
        <p:spPr>
          <a:xfrm>
            <a:off x="3460949" y="6336022"/>
            <a:ext cx="2770517" cy="365125"/>
          </a:xfrm>
        </p:spPr>
        <p:txBody>
          <a:bodyPr/>
          <a:lstStyle>
            <a:lvl1pPr>
              <a:defRPr sz="2300" b="0">
                <a:latin typeface="+mj-lt"/>
              </a:defRPr>
            </a:lvl1pPr>
          </a:lstStyle>
          <a:p>
            <a:r>
              <a:rPr lang="en-US" dirty="0" smtClean="0"/>
              <a:t>gs_baa@usgs.gov</a:t>
            </a:r>
            <a:endParaRPr lang="en-US" dirty="0"/>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schemeClr val="tx1">
                    <a:lumMod val="50000"/>
                    <a:lumOff val="50000"/>
                  </a:schemeClr>
                </a:solidFill>
              </a:rPr>
              <a:t>+</a:t>
            </a:r>
            <a:endParaRPr lang="en-US" sz="3600" b="1" dirty="0">
              <a:solidFill>
                <a:schemeClr val="tx1">
                  <a:lumMod val="50000"/>
                  <a:lumOff val="50000"/>
                </a:schemeClr>
              </a:solidFill>
            </a:endParaRPr>
          </a:p>
        </p:txBody>
      </p:sp>
      <p:sp>
        <p:nvSpPr>
          <p:cNvPr id="10" name="Text Placeholder 3"/>
          <p:cNvSpPr>
            <a:spLocks noGrp="1"/>
          </p:cNvSpPr>
          <p:nvPr>
            <p:ph type="body" sz="half" idx="2"/>
          </p:nvPr>
        </p:nvSpPr>
        <p:spPr>
          <a:xfrm>
            <a:off x="498518" y="1204681"/>
            <a:ext cx="7558960" cy="691852"/>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12" name="TextBox 11"/>
          <p:cNvSpPr txBox="1"/>
          <p:nvPr userDrawn="1"/>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541975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b="0">
                <a:solidFill>
                  <a:schemeClr val="tx1">
                    <a:lumMod val="65000"/>
                    <a:lumOff val="35000"/>
                  </a:schemeClr>
                </a:solidFill>
              </a:defRPr>
            </a:lvl1pPr>
          </a:lstStyle>
          <a:p>
            <a:fld id="{5FE11085-1740-48A0-A4B7-633133848FAF}" type="datetime1">
              <a:rPr lang="en-US" smtClean="0"/>
              <a:pPr/>
              <a:t>6/5/2015</a:t>
            </a:fld>
            <a:endParaRPr lang="en-US" dirty="0"/>
          </a:p>
        </p:txBody>
      </p:sp>
      <p:sp>
        <p:nvSpPr>
          <p:cNvPr id="5" name="Footer Placeholder 4"/>
          <p:cNvSpPr>
            <a:spLocks noGrp="1"/>
          </p:cNvSpPr>
          <p:nvPr>
            <p:ph type="ftr" sz="quarter" idx="3"/>
          </p:nvPr>
        </p:nvSpPr>
        <p:spPr>
          <a:xfrm>
            <a:off x="3424687" y="6411710"/>
            <a:ext cx="2760213" cy="365125"/>
          </a:xfrm>
          <a:prstGeom prst="rect">
            <a:avLst/>
          </a:prstGeom>
        </p:spPr>
        <p:txBody>
          <a:bodyPr vert="horz" lIns="91440" tIns="45720" rIns="91440" bIns="45720" rtlCol="0" anchor="ctr"/>
          <a:lstStyle>
            <a:lvl1pPr algn="l">
              <a:defRPr sz="2400" b="0">
                <a:solidFill>
                  <a:schemeClr val="tx1">
                    <a:lumMod val="65000"/>
                    <a:lumOff val="35000"/>
                  </a:schemeClr>
                </a:solidFill>
                <a:latin typeface="+mj-lt"/>
              </a:defRPr>
            </a:lvl1pPr>
          </a:lstStyle>
          <a:p>
            <a:r>
              <a:rPr lang="en-US" dirty="0" smtClean="0"/>
              <a:t>gs_baa@usgs.gov</a:t>
            </a:r>
          </a:p>
        </p:txBody>
      </p:sp>
      <p:pic>
        <p:nvPicPr>
          <p:cNvPr id="8" name="Picture 7" descr="TNM_green_1line_L.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455288" y="6312811"/>
            <a:ext cx="2380738" cy="1785554"/>
          </a:xfrm>
          <a:prstGeom prst="rect">
            <a:avLst/>
          </a:prstGeom>
        </p:spPr>
      </p:pic>
      <p:sp>
        <p:nvSpPr>
          <p:cNvPr id="10" name="TextBox 9"/>
          <p:cNvSpPr txBox="1"/>
          <p:nvPr userDrawn="1"/>
        </p:nvSpPr>
        <p:spPr>
          <a:xfrm>
            <a:off x="223185" y="228600"/>
            <a:ext cx="260909" cy="1107996"/>
          </a:xfrm>
          <a:prstGeom prst="rect">
            <a:avLst/>
          </a:prstGeom>
          <a:noFill/>
        </p:spPr>
        <p:txBody>
          <a:bodyPr wrap="square" lIns="0" tIns="0" rIns="0" bIns="0" rtlCol="0">
            <a:spAutoFit/>
          </a:bodyPr>
          <a:lstStyle/>
          <a:p>
            <a:r>
              <a:rPr lang="en-US" sz="3600" b="1" dirty="0" smtClean="0">
                <a:solidFill>
                  <a:schemeClr val="tx1">
                    <a:lumMod val="50000"/>
                    <a:lumOff val="50000"/>
                  </a:schemeClr>
                </a:solidFill>
              </a:rPr>
              <a:t>+</a:t>
            </a:r>
            <a:endParaRPr lang="en-US" sz="3600" b="1" dirty="0">
              <a:solidFill>
                <a:schemeClr val="tx1">
                  <a:lumMod val="50000"/>
                  <a:lumOff val="50000"/>
                </a:schemeClr>
              </a:solidFill>
            </a:endParaRPr>
          </a:p>
        </p:txBody>
      </p:sp>
      <p:sp>
        <p:nvSpPr>
          <p:cNvPr id="11" name="TextBox 10"/>
          <p:cNvSpPr txBox="1"/>
          <p:nvPr userDrawn="1"/>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rPr>
              <a:pPr algn="ctr"/>
              <a:t>‹#›</a:t>
            </a:fld>
            <a:endParaRPr lang="en-US" dirty="0">
              <a:solidFill>
                <a:srgbClr val="FFFFFF"/>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784480"/>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hf sldNum="0" hdr="0" dt="0"/>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eoplatform.gov/elevation/3DE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eoplatform.gov/elevation/3DEP/PublicMeeting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ubs.usgs.gov/circ/139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gs_baa@usgs.gov" TargetMode="External"/><Relationship Id="rId4" Type="http://schemas.openxmlformats.org/officeDocument/2006/relationships/hyperlink" Target="http://pubs.usgs.gov/tm/11b4/pdf/tm11-B4.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cdevaugh@usg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normAutofit/>
          </a:bodyPr>
          <a:lstStyle/>
          <a:p>
            <a:r>
              <a:rPr lang="en-US" dirty="0" smtClean="0">
                <a:solidFill>
                  <a:schemeClr val="tx1"/>
                </a:solidFill>
                <a:latin typeface="+mj-lt"/>
              </a:rPr>
              <a:t>Claire DeVaughan</a:t>
            </a:r>
          </a:p>
          <a:p>
            <a:r>
              <a:rPr lang="en-US" dirty="0" smtClean="0">
                <a:solidFill>
                  <a:schemeClr val="tx1"/>
                </a:solidFill>
                <a:latin typeface="+mj-lt"/>
              </a:rPr>
              <a:t>National Map Liaison for Oklahoma</a:t>
            </a:r>
          </a:p>
        </p:txBody>
      </p:sp>
      <p:sp>
        <p:nvSpPr>
          <p:cNvPr id="7" name="Title 6"/>
          <p:cNvSpPr>
            <a:spLocks noGrp="1"/>
          </p:cNvSpPr>
          <p:nvPr>
            <p:ph type="ctrTitle"/>
          </p:nvPr>
        </p:nvSpPr>
        <p:spPr>
          <a:xfrm>
            <a:off x="303838" y="1643531"/>
            <a:ext cx="4038600" cy="2641601"/>
          </a:xfrm>
        </p:spPr>
        <p:txBody>
          <a:bodyPr/>
          <a:lstStyle/>
          <a:p>
            <a:r>
              <a:rPr lang="en-US" dirty="0" smtClean="0"/>
              <a:t>Oklahoma 3D Elevation Program (3DEP) State/Regional Coordination Workshop</a:t>
            </a:r>
            <a:endParaRPr lang="en-US" dirty="0"/>
          </a:p>
        </p:txBody>
      </p:sp>
      <p:sp>
        <p:nvSpPr>
          <p:cNvPr id="2" name="Footer Placeholder 1"/>
          <p:cNvSpPr>
            <a:spLocks noGrp="1"/>
          </p:cNvSpPr>
          <p:nvPr>
            <p:ph type="ftr" sz="quarter" idx="11"/>
          </p:nvPr>
        </p:nvSpPr>
        <p:spPr>
          <a:xfrm>
            <a:off x="424890" y="6243077"/>
            <a:ext cx="3018701" cy="365125"/>
          </a:xfrm>
        </p:spPr>
        <p:txBody>
          <a:bodyPr/>
          <a:lstStyle/>
          <a:p>
            <a:r>
              <a:rPr lang="en-US" dirty="0" smtClean="0">
                <a:latin typeface="+mj-lt"/>
              </a:rPr>
              <a:t>gs_baa@usgs.gov</a:t>
            </a:r>
            <a:endParaRPr lang="en-US" dirty="0">
              <a:latin typeface="+mj-lt"/>
            </a:endParaRPr>
          </a:p>
        </p:txBody>
      </p:sp>
    </p:spTree>
    <p:extLst>
      <p:ext uri="{BB962C8B-B14F-4D97-AF65-F5344CB8AC3E}">
        <p14:creationId xmlns:p14="http://schemas.microsoft.com/office/powerpoint/2010/main" val="125287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3DEP State/Regional Coordination Workshop </a:t>
            </a:r>
            <a:endParaRPr lang="en-US" dirty="0"/>
          </a:p>
        </p:txBody>
      </p:sp>
      <p:sp>
        <p:nvSpPr>
          <p:cNvPr id="3" name="Content Placeholder 2"/>
          <p:cNvSpPr>
            <a:spLocks noGrp="1"/>
          </p:cNvSpPr>
          <p:nvPr>
            <p:ph idx="1"/>
          </p:nvPr>
        </p:nvSpPr>
        <p:spPr/>
        <p:txBody>
          <a:bodyPr/>
          <a:lstStyle/>
          <a:p>
            <a:r>
              <a:rPr lang="en-US" dirty="0" smtClean="0"/>
              <a:t>The purpose of the Oklahoma 3D Elevation Program (3DEP) Workshop/Meeting on June 24 is to provide a forum and opportunity for the Oklahoma 3DEP stakeholder community  to come together to discuss and compare </a:t>
            </a:r>
            <a:r>
              <a:rPr lang="en-US" dirty="0" err="1" smtClean="0"/>
              <a:t>lidar</a:t>
            </a:r>
            <a:r>
              <a:rPr lang="en-US" dirty="0" smtClean="0"/>
              <a:t> acquisition priorities.</a:t>
            </a:r>
          </a:p>
          <a:p>
            <a:r>
              <a:rPr lang="en-US" dirty="0" smtClean="0"/>
              <a:t>These state/regional meetings that are occurring nationwide from early May to late June represent a continuation in the series of public meetings to provide background on the 3D Elevation Program and introduce the USGS’ FY15 3DEP Broad Agency Announcement (BAA) process.  While issued in FY15, the FY15 Solicitation will result in FY16 awards.</a:t>
            </a:r>
          </a:p>
        </p:txBody>
      </p:sp>
      <p:sp>
        <p:nvSpPr>
          <p:cNvPr id="4" name="Footer Placeholder 3"/>
          <p:cNvSpPr>
            <a:spLocks noGrp="1"/>
          </p:cNvSpPr>
          <p:nvPr>
            <p:ph type="ftr" sz="quarter" idx="11"/>
          </p:nvPr>
        </p:nvSpPr>
        <p:spPr/>
        <p:txBody>
          <a:bodyPr/>
          <a:lstStyle/>
          <a:p>
            <a:r>
              <a:rPr lang="en-US" smtClean="0"/>
              <a:t>gs_baa@usgs.gov</a:t>
            </a:r>
            <a:endParaRPr lang="en-US" dirty="0"/>
          </a:p>
        </p:txBody>
      </p:sp>
      <p:sp>
        <p:nvSpPr>
          <p:cNvPr id="9" name="Text Placeholder 8"/>
          <p:cNvSpPr>
            <a:spLocks noGrp="1"/>
          </p:cNvSpPr>
          <p:nvPr>
            <p:ph type="body" sz="half" idx="2"/>
          </p:nvPr>
        </p:nvSpPr>
        <p:spPr/>
        <p:txBody>
          <a:bodyPr/>
          <a:lstStyle/>
          <a:p>
            <a:r>
              <a:rPr lang="en-US" dirty="0" smtClean="0"/>
              <a:t>Purpose</a:t>
            </a:r>
            <a:endParaRPr lang="en-US" dirty="0"/>
          </a:p>
        </p:txBody>
      </p:sp>
    </p:spTree>
    <p:extLst>
      <p:ext uri="{BB962C8B-B14F-4D97-AF65-F5344CB8AC3E}">
        <p14:creationId xmlns:p14="http://schemas.microsoft.com/office/powerpoint/2010/main" val="397282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5"/>
            <a:ext cx="7556313" cy="811934"/>
          </a:xfrm>
        </p:spPr>
        <p:txBody>
          <a:bodyPr/>
          <a:lstStyle/>
          <a:p>
            <a:r>
              <a:rPr lang="en-US" dirty="0" smtClean="0"/>
              <a:t>3D Elevation Program (3DEP)</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large amount of information on the program is available at the </a:t>
            </a:r>
            <a:r>
              <a:rPr lang="en-US" i="1" dirty="0" smtClean="0"/>
              <a:t>3D </a:t>
            </a:r>
            <a:r>
              <a:rPr lang="en-US" i="1" dirty="0"/>
              <a:t>Elevation Program (3DEP) FY15/16 Broad Agency Announcement (BAA) Information Sharing </a:t>
            </a:r>
            <a:r>
              <a:rPr lang="en-US" i="1" dirty="0" smtClean="0"/>
              <a:t>Site: </a:t>
            </a:r>
            <a:r>
              <a:rPr lang="en-US" dirty="0">
                <a:hlinkClick r:id="rId3"/>
              </a:rPr>
              <a:t>https://www.geoplatform.gov/elevation/3DEP</a:t>
            </a:r>
            <a:endParaRPr lang="en-US" dirty="0"/>
          </a:p>
          <a:p>
            <a:pPr marL="0" indent="0">
              <a:spcBef>
                <a:spcPts val="0"/>
              </a:spcBef>
              <a:buNone/>
            </a:pPr>
            <a:endParaRPr lang="en-US" i="1" dirty="0" smtClean="0"/>
          </a:p>
          <a:p>
            <a:pPr marL="0" indent="0">
              <a:spcBef>
                <a:spcPts val="0"/>
              </a:spcBef>
              <a:buNone/>
            </a:pPr>
            <a:endParaRPr lang="en-US" i="1" dirty="0" smtClean="0"/>
          </a:p>
          <a:p>
            <a:pPr marL="0" indent="0">
              <a:spcBef>
                <a:spcPts val="0"/>
              </a:spcBef>
              <a:buNone/>
            </a:pPr>
            <a:r>
              <a:rPr lang="en-US" dirty="0" smtClean="0"/>
              <a:t>You may view presentation materials from the national webinars that were held in late April, and also</a:t>
            </a:r>
            <a:r>
              <a:rPr lang="en-US" b="1" dirty="0" smtClean="0"/>
              <a:t> register for the Oklahoma meeting</a:t>
            </a:r>
            <a:r>
              <a:rPr lang="en-US" dirty="0" smtClean="0"/>
              <a:t> (in person or virtual attendance), at the following site:</a:t>
            </a:r>
          </a:p>
          <a:p>
            <a:pPr marL="0" indent="0">
              <a:spcBef>
                <a:spcPts val="0"/>
              </a:spcBef>
              <a:buNone/>
            </a:pPr>
            <a:r>
              <a:rPr lang="en-US" i="1" dirty="0" smtClean="0"/>
              <a:t>3D </a:t>
            </a:r>
            <a:r>
              <a:rPr lang="en-US" i="1" dirty="0"/>
              <a:t>Elevation Program (</a:t>
            </a:r>
            <a:r>
              <a:rPr lang="en-US" i="1" dirty="0" smtClean="0"/>
              <a:t>3DEP) Upcoming </a:t>
            </a:r>
            <a:r>
              <a:rPr lang="en-US" i="1" dirty="0"/>
              <a:t>Public Meetings (Webinars, </a:t>
            </a:r>
            <a:r>
              <a:rPr lang="en-US" i="1" dirty="0" smtClean="0"/>
              <a:t>Workshops):</a:t>
            </a:r>
            <a:endParaRPr lang="en-US" i="1" dirty="0"/>
          </a:p>
          <a:p>
            <a:pPr marL="0" indent="0">
              <a:spcBef>
                <a:spcPts val="0"/>
              </a:spcBef>
              <a:buNone/>
            </a:pPr>
            <a:r>
              <a:rPr lang="en-US" i="1" dirty="0" smtClean="0">
                <a:hlinkClick r:id="rId4"/>
              </a:rPr>
              <a:t>https</a:t>
            </a:r>
            <a:r>
              <a:rPr lang="en-US" i="1" dirty="0">
                <a:hlinkClick r:id="rId4"/>
              </a:rPr>
              <a:t>://</a:t>
            </a:r>
            <a:r>
              <a:rPr lang="en-US" i="1" dirty="0" smtClean="0">
                <a:hlinkClick r:id="rId4"/>
              </a:rPr>
              <a:t>www.geoplatform.gov/elevation/3DEP/PublicMeetings</a:t>
            </a:r>
            <a:endParaRPr lang="en-US" i="1" dirty="0" smtClean="0"/>
          </a:p>
        </p:txBody>
      </p:sp>
      <p:sp>
        <p:nvSpPr>
          <p:cNvPr id="4" name="Text Placeholder 3"/>
          <p:cNvSpPr>
            <a:spLocks noGrp="1"/>
          </p:cNvSpPr>
          <p:nvPr>
            <p:ph type="body" sz="half" idx="2"/>
          </p:nvPr>
        </p:nvSpPr>
        <p:spPr>
          <a:xfrm>
            <a:off x="498518" y="1163116"/>
            <a:ext cx="7558960" cy="691852"/>
          </a:xfrm>
        </p:spPr>
        <p:txBody>
          <a:bodyPr/>
          <a:lstStyle/>
          <a:p>
            <a:r>
              <a:rPr lang="en-US" dirty="0" smtClean="0"/>
              <a:t>Resources</a:t>
            </a:r>
            <a:endParaRPr lang="en-US" dirty="0"/>
          </a:p>
        </p:txBody>
      </p:sp>
      <p:sp>
        <p:nvSpPr>
          <p:cNvPr id="6" name="Footer Placeholder 5"/>
          <p:cNvSpPr>
            <a:spLocks noGrp="1"/>
          </p:cNvSpPr>
          <p:nvPr>
            <p:ph type="ftr" sz="quarter" idx="11"/>
          </p:nvPr>
        </p:nvSpPr>
        <p:spPr/>
        <p:txBody>
          <a:bodyPr/>
          <a:lstStyle/>
          <a:p>
            <a:r>
              <a:rPr lang="en-US" dirty="0" smtClean="0"/>
              <a:t>gs_baa@usgs.gov</a:t>
            </a:r>
            <a:endParaRPr lang="en-US" dirty="0"/>
          </a:p>
        </p:txBody>
      </p:sp>
    </p:spTree>
    <p:extLst>
      <p:ext uri="{BB962C8B-B14F-4D97-AF65-F5344CB8AC3E}">
        <p14:creationId xmlns:p14="http://schemas.microsoft.com/office/powerpoint/2010/main" val="368316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5"/>
            <a:ext cx="7556313" cy="811934"/>
          </a:xfrm>
        </p:spPr>
        <p:txBody>
          <a:bodyPr/>
          <a:lstStyle/>
          <a:p>
            <a:r>
              <a:rPr lang="en-US" dirty="0" smtClean="0"/>
              <a:t>3D Elevation Program (3DEP)</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The 3D Elevation Program Initiative – A Call </a:t>
            </a:r>
            <a:r>
              <a:rPr lang="en-US" i="1" dirty="0"/>
              <a:t>for </a:t>
            </a:r>
            <a:r>
              <a:rPr lang="en-US" i="1" dirty="0" smtClean="0"/>
              <a:t>Action </a:t>
            </a:r>
            <a:r>
              <a:rPr lang="en-US" dirty="0" smtClean="0">
                <a:hlinkClick r:id="rId3"/>
              </a:rPr>
              <a:t>http</a:t>
            </a:r>
            <a:r>
              <a:rPr lang="en-US" dirty="0">
                <a:hlinkClick r:id="rId3"/>
              </a:rPr>
              <a:t>://pubs.usgs.gov/circ/1399</a:t>
            </a:r>
            <a:r>
              <a:rPr lang="en-US" dirty="0" smtClean="0">
                <a:hlinkClick r:id="rId3"/>
              </a:rPr>
              <a:t>/</a:t>
            </a:r>
            <a:endParaRPr lang="en-US" dirty="0" smtClean="0"/>
          </a:p>
          <a:p>
            <a:pPr marL="0" indent="0">
              <a:spcBef>
                <a:spcPts val="0"/>
              </a:spcBef>
              <a:buNone/>
            </a:pPr>
            <a:endParaRPr lang="en-US" i="1" dirty="0" smtClean="0"/>
          </a:p>
          <a:p>
            <a:pPr marL="0" indent="0">
              <a:spcBef>
                <a:spcPts val="0"/>
              </a:spcBef>
              <a:buNone/>
            </a:pPr>
            <a:endParaRPr lang="en-US" i="1" dirty="0" smtClean="0"/>
          </a:p>
          <a:p>
            <a:pPr marL="0" indent="0">
              <a:spcBef>
                <a:spcPts val="0"/>
              </a:spcBef>
              <a:buNone/>
            </a:pPr>
            <a:r>
              <a:rPr lang="en-US" i="1" dirty="0" smtClean="0"/>
              <a:t>USGS NGP Lidar Base Specification V1.2</a:t>
            </a:r>
          </a:p>
          <a:p>
            <a:pPr marL="0" indent="0">
              <a:spcBef>
                <a:spcPts val="0"/>
              </a:spcBef>
              <a:buNone/>
            </a:pPr>
            <a:r>
              <a:rPr lang="en-US" i="1" dirty="0" smtClean="0">
                <a:hlinkClick r:id="rId4"/>
              </a:rPr>
              <a:t>http</a:t>
            </a:r>
            <a:r>
              <a:rPr lang="en-US" i="1" dirty="0">
                <a:hlinkClick r:id="rId4"/>
              </a:rPr>
              <a:t>://</a:t>
            </a:r>
            <a:r>
              <a:rPr lang="en-US" i="1" dirty="0" smtClean="0">
                <a:hlinkClick r:id="rId4"/>
              </a:rPr>
              <a:t>pubs.usgs.gov/tm/11b4/pdf/tm11-B4.pdf</a:t>
            </a:r>
            <a:endParaRPr lang="en-US" dirty="0" smtClean="0"/>
          </a:p>
          <a:p>
            <a:pPr marL="0" indent="0">
              <a:spcBef>
                <a:spcPts val="0"/>
              </a:spcBef>
              <a:buNone/>
            </a:pPr>
            <a:endParaRPr lang="en-US" i="1" dirty="0" smtClean="0"/>
          </a:p>
          <a:p>
            <a:pPr marL="0" indent="0">
              <a:spcBef>
                <a:spcPts val="0"/>
              </a:spcBef>
              <a:buNone/>
            </a:pPr>
            <a:endParaRPr lang="en-US" i="1" dirty="0" smtClean="0"/>
          </a:p>
          <a:p>
            <a:pPr marL="0" indent="0">
              <a:spcBef>
                <a:spcPts val="0"/>
              </a:spcBef>
              <a:buNone/>
            </a:pPr>
            <a:r>
              <a:rPr lang="en-US" i="1" dirty="0" smtClean="0"/>
              <a:t>For </a:t>
            </a:r>
            <a:r>
              <a:rPr lang="en-US" i="1" dirty="0"/>
              <a:t>Further Information Contact: </a:t>
            </a:r>
            <a:r>
              <a:rPr lang="en-US" i="1" dirty="0" smtClean="0"/>
              <a:t>3D Elevation Program:</a:t>
            </a:r>
          </a:p>
          <a:p>
            <a:pPr marL="0" indent="0">
              <a:spcBef>
                <a:spcPts val="0"/>
              </a:spcBef>
              <a:buNone/>
            </a:pPr>
            <a:r>
              <a:rPr lang="en-US" dirty="0" smtClean="0">
                <a:hlinkClick r:id="rId5"/>
              </a:rPr>
              <a:t>gs_baa@usgs.gov</a:t>
            </a:r>
            <a:endParaRPr lang="en-US" dirty="0"/>
          </a:p>
        </p:txBody>
      </p:sp>
      <p:sp>
        <p:nvSpPr>
          <p:cNvPr id="4" name="Text Placeholder 3"/>
          <p:cNvSpPr>
            <a:spLocks noGrp="1"/>
          </p:cNvSpPr>
          <p:nvPr>
            <p:ph type="body" sz="half" idx="2"/>
          </p:nvPr>
        </p:nvSpPr>
        <p:spPr>
          <a:xfrm>
            <a:off x="498518" y="1163116"/>
            <a:ext cx="7558960" cy="691852"/>
          </a:xfrm>
        </p:spPr>
        <p:txBody>
          <a:bodyPr/>
          <a:lstStyle/>
          <a:p>
            <a:r>
              <a:rPr lang="en-US" dirty="0" smtClean="0"/>
              <a:t>Additional Information Resources</a:t>
            </a:r>
            <a:endParaRPr lang="en-US" dirty="0"/>
          </a:p>
        </p:txBody>
      </p:sp>
      <p:sp>
        <p:nvSpPr>
          <p:cNvPr id="6" name="Footer Placeholder 5"/>
          <p:cNvSpPr>
            <a:spLocks noGrp="1"/>
          </p:cNvSpPr>
          <p:nvPr>
            <p:ph type="ftr" sz="quarter" idx="11"/>
          </p:nvPr>
        </p:nvSpPr>
        <p:spPr/>
        <p:txBody>
          <a:bodyPr/>
          <a:lstStyle/>
          <a:p>
            <a:r>
              <a:rPr lang="en-US" dirty="0" smtClean="0"/>
              <a:t>gs_baa@usgs.gov</a:t>
            </a:r>
            <a:endParaRPr lang="en-US" dirty="0"/>
          </a:p>
        </p:txBody>
      </p:sp>
    </p:spTree>
    <p:extLst>
      <p:ext uri="{BB962C8B-B14F-4D97-AF65-F5344CB8AC3E}">
        <p14:creationId xmlns:p14="http://schemas.microsoft.com/office/powerpoint/2010/main" val="368316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01740"/>
            <a:ext cx="7556313" cy="995082"/>
          </a:xfrm>
        </p:spPr>
        <p:txBody>
          <a:bodyPr/>
          <a:lstStyle/>
          <a:p>
            <a:r>
              <a:rPr lang="en-US" sz="3200" dirty="0" smtClean="0"/>
              <a:t>Oklahoma 3DEP </a:t>
            </a:r>
            <a:r>
              <a:rPr lang="en-US" sz="3200" dirty="0"/>
              <a:t>State/Regional Coordination </a:t>
            </a:r>
            <a:r>
              <a:rPr lang="en-US" sz="3200" dirty="0" smtClean="0"/>
              <a:t>Workshop</a:t>
            </a:r>
            <a:endParaRPr lang="en-US" sz="3200" dirty="0"/>
          </a:p>
        </p:txBody>
      </p:sp>
      <p:sp>
        <p:nvSpPr>
          <p:cNvPr id="6" name="Content Placeholder 5"/>
          <p:cNvSpPr>
            <a:spLocks noGrp="1"/>
          </p:cNvSpPr>
          <p:nvPr>
            <p:ph idx="1"/>
          </p:nvPr>
        </p:nvSpPr>
        <p:spPr>
          <a:xfrm>
            <a:off x="593477" y="1652954"/>
            <a:ext cx="7461310" cy="4360984"/>
          </a:xfrm>
        </p:spPr>
        <p:txBody>
          <a:bodyPr>
            <a:normAutofit/>
          </a:bodyPr>
          <a:lstStyle/>
          <a:p>
            <a:r>
              <a:rPr lang="en-US" sz="2400" dirty="0" smtClean="0"/>
              <a:t>Will be </a:t>
            </a:r>
            <a:r>
              <a:rPr lang="en-US" sz="2400" smtClean="0"/>
              <a:t>held </a:t>
            </a:r>
            <a:r>
              <a:rPr lang="en-US" sz="2400" smtClean="0"/>
              <a:t>from 1-4 pm </a:t>
            </a:r>
            <a:r>
              <a:rPr lang="en-US" sz="2400" dirty="0" smtClean="0"/>
              <a:t>at the USGS Oklahoma Water Science </a:t>
            </a:r>
            <a:r>
              <a:rPr lang="en-US" sz="2400" dirty="0" smtClean="0"/>
              <a:t>Center, 202 NW 66</a:t>
            </a:r>
            <a:r>
              <a:rPr lang="en-US" sz="2400" baseline="30000" dirty="0" smtClean="0"/>
              <a:t>th</a:t>
            </a:r>
            <a:r>
              <a:rPr lang="en-US" sz="2400" dirty="0" smtClean="0"/>
              <a:t>, </a:t>
            </a:r>
            <a:r>
              <a:rPr lang="en-US" sz="2400" dirty="0" err="1" smtClean="0"/>
              <a:t>Bldg</a:t>
            </a:r>
            <a:r>
              <a:rPr lang="en-US" sz="2400" dirty="0" smtClean="0"/>
              <a:t> 7, </a:t>
            </a:r>
            <a:r>
              <a:rPr lang="en-US" sz="2400" dirty="0" smtClean="0"/>
              <a:t>in Oklahoma City </a:t>
            </a:r>
            <a:r>
              <a:rPr lang="en-US" dirty="0" smtClean="0"/>
              <a:t>(</a:t>
            </a:r>
            <a:r>
              <a:rPr lang="en-US" dirty="0" err="1" smtClean="0"/>
              <a:t>Webex</a:t>
            </a:r>
            <a:r>
              <a:rPr lang="en-US" dirty="0" smtClean="0"/>
              <a:t> will be available for remote participants)</a:t>
            </a:r>
          </a:p>
          <a:p>
            <a:r>
              <a:rPr lang="en-US" sz="2400" dirty="0" smtClean="0"/>
              <a:t>Please contact Claire DeVaughan if you have any questions about the meeting, 3DEP, or the BAA</a:t>
            </a:r>
          </a:p>
          <a:p>
            <a:pPr algn="ctr">
              <a:buNone/>
            </a:pPr>
            <a:r>
              <a:rPr lang="en-US" sz="2400" u="sng" dirty="0" smtClean="0">
                <a:hlinkClick r:id="rId3"/>
              </a:rPr>
              <a:t>cdevaugh@usgs.gov</a:t>
            </a:r>
            <a:endParaRPr lang="en-US" sz="2400" dirty="0" smtClean="0"/>
          </a:p>
          <a:p>
            <a:pPr algn="ctr">
              <a:buNone/>
            </a:pPr>
            <a:r>
              <a:rPr lang="en-US" sz="2400" dirty="0" smtClean="0"/>
              <a:t>512-927-3583</a:t>
            </a:r>
          </a:p>
          <a:p>
            <a:pPr algn="ctr">
              <a:buNone/>
            </a:pPr>
            <a:r>
              <a:rPr lang="en-US" sz="2400" i="1" dirty="0" smtClean="0"/>
              <a:t>Thank you, hope to see you on June 24th!</a:t>
            </a:r>
            <a:endParaRPr lang="en-US" sz="2400" i="1" dirty="0"/>
          </a:p>
        </p:txBody>
      </p:sp>
      <p:sp>
        <p:nvSpPr>
          <p:cNvPr id="4" name="Footer Placeholder 3"/>
          <p:cNvSpPr>
            <a:spLocks noGrp="1"/>
          </p:cNvSpPr>
          <p:nvPr>
            <p:ph type="ftr" sz="quarter" idx="11"/>
          </p:nvPr>
        </p:nvSpPr>
        <p:spPr>
          <a:xfrm>
            <a:off x="3460949" y="6336022"/>
            <a:ext cx="2770517" cy="365125"/>
          </a:xfrm>
        </p:spPr>
        <p:txBody>
          <a:bodyPr/>
          <a:lstStyle/>
          <a:p>
            <a:r>
              <a:rPr lang="en-US" dirty="0" smtClean="0"/>
              <a:t>gs_baa@usgs.gov</a:t>
            </a:r>
            <a:endParaRPr lang="en-US" dirty="0"/>
          </a:p>
        </p:txBody>
      </p:sp>
    </p:spTree>
    <p:extLst>
      <p:ext uri="{BB962C8B-B14F-4D97-AF65-F5344CB8AC3E}">
        <p14:creationId xmlns:p14="http://schemas.microsoft.com/office/powerpoint/2010/main" val="4154003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4870</TotalTime>
  <Words>267</Words>
  <Application>Microsoft Office PowerPoint</Application>
  <PresentationFormat>Letter Paper (8.5x11 in)</PresentationFormat>
  <Paragraphs>42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1_Advantage</vt:lpstr>
      <vt:lpstr>Oklahoma 3D Elevation Program (3DEP) State/Regional Coordination Workshop</vt:lpstr>
      <vt:lpstr>Oklahoma 3DEP State/Regional Coordination Workshop </vt:lpstr>
      <vt:lpstr>3D Elevation Program (3DEP)</vt:lpstr>
      <vt:lpstr>3D Elevation Program (3DEP)</vt:lpstr>
      <vt:lpstr>Oklahoma 3DEP State/Regional Coordination Workshop</vt:lpstr>
    </vt:vector>
  </TitlesOfParts>
  <Company>Blix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&amp; Services Positioning Strategy</dc:title>
  <dc:creator>Office 2004 Test Drive User</dc:creator>
  <cp:lastModifiedBy>Mike Sharp</cp:lastModifiedBy>
  <cp:revision>210</cp:revision>
  <cp:lastPrinted>2015-06-05T14:00:30Z</cp:lastPrinted>
  <dcterms:created xsi:type="dcterms:W3CDTF">2014-04-17T20:36:45Z</dcterms:created>
  <dcterms:modified xsi:type="dcterms:W3CDTF">2015-06-05T14:04:33Z</dcterms:modified>
</cp:coreProperties>
</file>